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54" r:id="rId10"/>
    <p:sldId id="346" r:id="rId11"/>
    <p:sldId id="347" r:id="rId12"/>
    <p:sldId id="353" r:id="rId13"/>
    <p:sldId id="311" r:id="rId14"/>
    <p:sldId id="294" r:id="rId15"/>
    <p:sldId id="293" r:id="rId16"/>
    <p:sldId id="292" r:id="rId17"/>
    <p:sldId id="296" r:id="rId18"/>
    <p:sldId id="350" r:id="rId19"/>
    <p:sldId id="351" r:id="rId20"/>
    <p:sldId id="319" r:id="rId21"/>
    <p:sldId id="273" r:id="rId22"/>
    <p:sldId id="312" r:id="rId23"/>
    <p:sldId id="320" r:id="rId24"/>
    <p:sldId id="297" r:id="rId25"/>
    <p:sldId id="313" r:id="rId26"/>
    <p:sldId id="323" r:id="rId27"/>
    <p:sldId id="287" r:id="rId28"/>
    <p:sldId id="343" r:id="rId29"/>
    <p:sldId id="349" r:id="rId30"/>
    <p:sldId id="322" r:id="rId31"/>
    <p:sldId id="348" r:id="rId32"/>
    <p:sldId id="345" r:id="rId33"/>
    <p:sldId id="314" r:id="rId34"/>
    <p:sldId id="315" r:id="rId35"/>
    <p:sldId id="321" r:id="rId36"/>
    <p:sldId id="288" r:id="rId37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</p:embeddedFont>
    <p:embeddedFont>
      <p:font typeface="PT Sans Narrow" panose="020B0506020203020204" pitchFamily="34" charset="77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1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2c7962589_5_6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62c7962589_5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088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918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/tutorials/blob/master/microservice-in-micro/part6" TargetMode="External"/><Relationship Id="rId2" Type="http://schemas.openxmlformats.org/officeDocument/2006/relationships/hyperlink" Target="https://github.com/micro-in-cn/tutorials/tree/master/microservice-in-micro/part7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  <a:r>
              <a:rPr lang="en-US" altLang="zh-CN">
                <a:ea typeface="宋体" panose="02010600030101010101" pitchFamily="2" charset="-122"/>
              </a:rPr>
              <a:t>·</a:t>
            </a:r>
            <a:r>
              <a:rPr lang="zh-CN" altLang="en-US">
                <a:ea typeface="宋体" panose="02010600030101010101" pitchFamily="2" charset="-122"/>
              </a:rPr>
              <a:t>舒先</a:t>
            </a:r>
            <a:r>
              <a:rPr lang="en-US" altLang="zh-CN" sz="1400">
                <a:ea typeface="宋体" panose="02010600030101010101" pitchFamily="2" charset="-122"/>
              </a:rPr>
              <a:t>(Printfcoder)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服务的注册与发现</a:t>
            </a:r>
            <a:r>
              <a:rPr lang="zh-CN" altLang="en-US" dirty="0">
                <a:sym typeface="+mn-ea"/>
              </a:rPr>
              <a:t>：支持</a:t>
            </a:r>
            <a:r>
              <a:rPr lang="en-US" altLang="zh-CN" dirty="0" err="1">
                <a:sym typeface="+mn-ea"/>
              </a:rPr>
              <a:t>Etcd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、基于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Wrapper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的限流、熔断等特性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4041140" cy="94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/>
              <a:t>1.</a:t>
            </a:r>
            <a:r>
              <a:rPr kumimoji="1" lang="zh-CN" altLang="en-US"/>
              <a:t>  定义接口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r>
              <a:rPr kumimoji="1" lang="en-US" altLang="zh-CN"/>
              <a:t>(srv)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r>
              <a:rPr kumimoji="1" lang="en-US" altLang="zh-CN">
                <a:sym typeface="+mn-ea"/>
              </a:rPr>
              <a:t>(srv)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6367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128" name="Google Shape;128;p18"/>
          <p:cNvSpPr/>
          <p:nvPr/>
        </p:nvSpPr>
        <p:spPr>
          <a:xfrm>
            <a:off x="6999605" y="721995"/>
            <a:ext cx="186499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编写服务的主要流程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5" y="1550670"/>
            <a:ext cx="3937635" cy="2338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311785" y="3575685"/>
            <a:ext cx="8520430" cy="906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1960" y="3194050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自定义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41960" y="1152525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框架参数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63" y="1406525"/>
            <a:ext cx="4455337" cy="255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同步通信的主要流程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D45-C583-F546-BA6A-AF72909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61039" cy="707400"/>
          </a:xfrm>
        </p:spPr>
        <p:txBody>
          <a:bodyPr/>
          <a:lstStyle/>
          <a:p>
            <a:r>
              <a:rPr kumimoji="1" lang="en-US" altLang="zh-CN"/>
              <a:t>Client-&gt;Server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C79C-E459-EB46-A126-5CDC200E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39" y="1637146"/>
            <a:ext cx="4204962" cy="1818865"/>
          </a:xfrm>
          <a:prstGeom prst="rect">
            <a:avLst/>
          </a:prstGeom>
        </p:spPr>
      </p:pic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C66BA8B2-D899-ED44-9BBA-2DE6C80F4AB2}"/>
              </a:ext>
            </a:extLst>
          </p:cNvPr>
          <p:cNvSpPr/>
          <p:nvPr/>
        </p:nvSpPr>
        <p:spPr>
          <a:xfrm>
            <a:off x="6842503" y="721831"/>
            <a:ext cx="20221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客户端如何调用服务端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Google Shape;613;p43">
            <a:extLst>
              <a:ext uri="{FF2B5EF4-FFF2-40B4-BE49-F238E27FC236}">
                <a16:creationId xmlns:a16="http://schemas.microsoft.com/office/drawing/2014/main" id="{7691564C-CB67-234D-8D4F-C5DF165B9302}"/>
              </a:ext>
            </a:extLst>
          </p:cNvPr>
          <p:cNvSpPr/>
          <p:nvPr/>
        </p:nvSpPr>
        <p:spPr>
          <a:xfrm>
            <a:off x="466682" y="1316178"/>
            <a:ext cx="1853015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4;p43">
            <a:extLst>
              <a:ext uri="{FF2B5EF4-FFF2-40B4-BE49-F238E27FC236}">
                <a16:creationId xmlns:a16="http://schemas.microsoft.com/office/drawing/2014/main" id="{BEB275CA-65D1-7143-A8E2-0602926A5367}"/>
              </a:ext>
            </a:extLst>
          </p:cNvPr>
          <p:cNvSpPr/>
          <p:nvPr/>
        </p:nvSpPr>
        <p:spPr>
          <a:xfrm>
            <a:off x="2725270" y="1316178"/>
            <a:ext cx="1699467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5;p43">
            <a:extLst>
              <a:ext uri="{FF2B5EF4-FFF2-40B4-BE49-F238E27FC236}">
                <a16:creationId xmlns:a16="http://schemas.microsoft.com/office/drawing/2014/main" id="{58239E70-3D9E-764D-90EA-7FB08E89347D}"/>
              </a:ext>
            </a:extLst>
          </p:cNvPr>
          <p:cNvSpPr txBox="1"/>
          <p:nvPr/>
        </p:nvSpPr>
        <p:spPr>
          <a:xfrm>
            <a:off x="1037989" y="1048355"/>
            <a:ext cx="710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Client</a:t>
            </a:r>
            <a:endParaRPr sz="13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6;p43">
            <a:extLst>
              <a:ext uri="{FF2B5EF4-FFF2-40B4-BE49-F238E27FC236}">
                <a16:creationId xmlns:a16="http://schemas.microsoft.com/office/drawing/2014/main" id="{04C1B150-A5E7-E34B-B3C6-6B0D781CA2D1}"/>
              </a:ext>
            </a:extLst>
          </p:cNvPr>
          <p:cNvSpPr txBox="1"/>
          <p:nvPr/>
        </p:nvSpPr>
        <p:spPr>
          <a:xfrm>
            <a:off x="3151666" y="1009165"/>
            <a:ext cx="90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Server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7;p43">
            <a:extLst>
              <a:ext uri="{FF2B5EF4-FFF2-40B4-BE49-F238E27FC236}">
                <a16:creationId xmlns:a16="http://schemas.microsoft.com/office/drawing/2014/main" id="{6A76DE6E-C85E-4F4B-9C9F-39938C0BDB22}"/>
              </a:ext>
            </a:extLst>
          </p:cNvPr>
          <p:cNvSpPr/>
          <p:nvPr/>
        </p:nvSpPr>
        <p:spPr>
          <a:xfrm>
            <a:off x="2892948" y="1512057"/>
            <a:ext cx="1353224" cy="205199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Handler</a:t>
            </a:r>
          </a:p>
        </p:txBody>
      </p:sp>
      <p:sp>
        <p:nvSpPr>
          <p:cNvPr id="11" name="Google Shape;619;p43">
            <a:extLst>
              <a:ext uri="{FF2B5EF4-FFF2-40B4-BE49-F238E27FC236}">
                <a16:creationId xmlns:a16="http://schemas.microsoft.com/office/drawing/2014/main" id="{50F79E3C-9D28-6647-ABAF-72EF18935CA4}"/>
              </a:ext>
            </a:extLst>
          </p:cNvPr>
          <p:cNvSpPr/>
          <p:nvPr/>
        </p:nvSpPr>
        <p:spPr>
          <a:xfrm>
            <a:off x="645587" y="1823957"/>
            <a:ext cx="1535482" cy="2230408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20;p43">
            <a:extLst>
              <a:ext uri="{FF2B5EF4-FFF2-40B4-BE49-F238E27FC236}">
                <a16:creationId xmlns:a16="http://schemas.microsoft.com/office/drawing/2014/main" id="{00250C70-2A15-9847-ADD3-A72114DF84A0}"/>
              </a:ext>
            </a:extLst>
          </p:cNvPr>
          <p:cNvSpPr/>
          <p:nvPr/>
        </p:nvSpPr>
        <p:spPr>
          <a:xfrm>
            <a:off x="827727" y="2073987"/>
            <a:ext cx="1163303" cy="1832645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21;p43">
            <a:extLst>
              <a:ext uri="{FF2B5EF4-FFF2-40B4-BE49-F238E27FC236}">
                <a16:creationId xmlns:a16="http://schemas.microsoft.com/office/drawing/2014/main" id="{116B17C8-FC9E-2C4A-9FA7-A7F05AA1EA5A}"/>
              </a:ext>
            </a:extLst>
          </p:cNvPr>
          <p:cNvSpPr txBox="1"/>
          <p:nvPr/>
        </p:nvSpPr>
        <p:spPr>
          <a:xfrm>
            <a:off x="856923" y="20484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trClient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22;p43">
            <a:extLst>
              <a:ext uri="{FF2B5EF4-FFF2-40B4-BE49-F238E27FC236}">
                <a16:creationId xmlns:a16="http://schemas.microsoft.com/office/drawing/2014/main" id="{FE757732-D8C0-4D4F-8131-0DAEB1AB37D7}"/>
              </a:ext>
            </a:extLst>
          </p:cNvPr>
          <p:cNvSpPr/>
          <p:nvPr/>
        </p:nvSpPr>
        <p:spPr>
          <a:xfrm>
            <a:off x="638470" y="1512108"/>
            <a:ext cx="1544067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Google Shape;623;p43">
            <a:extLst>
              <a:ext uri="{FF2B5EF4-FFF2-40B4-BE49-F238E27FC236}">
                <a16:creationId xmlns:a16="http://schemas.microsoft.com/office/drawing/2014/main" id="{8FA82D3D-C075-3149-99D9-037EDEE3FF9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182537" y="1610483"/>
            <a:ext cx="710400" cy="42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624;p43">
            <a:extLst>
              <a:ext uri="{FF2B5EF4-FFF2-40B4-BE49-F238E27FC236}">
                <a16:creationId xmlns:a16="http://schemas.microsoft.com/office/drawing/2014/main" id="{8B1388B5-78A7-5947-8B61-82FE4E7B1BEC}"/>
              </a:ext>
            </a:extLst>
          </p:cNvPr>
          <p:cNvSpPr/>
          <p:nvPr/>
        </p:nvSpPr>
        <p:spPr>
          <a:xfrm>
            <a:off x="2892946" y="1823957"/>
            <a:ext cx="1353225" cy="2230407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25;p43">
            <a:extLst>
              <a:ext uri="{FF2B5EF4-FFF2-40B4-BE49-F238E27FC236}">
                <a16:creationId xmlns:a16="http://schemas.microsoft.com/office/drawing/2014/main" id="{CA86BDB9-E068-E148-BB23-6DB086C36EA0}"/>
              </a:ext>
            </a:extLst>
          </p:cNvPr>
          <p:cNvSpPr/>
          <p:nvPr/>
        </p:nvSpPr>
        <p:spPr>
          <a:xfrm>
            <a:off x="2990632" y="2089171"/>
            <a:ext cx="1139576" cy="181746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26;p43">
            <a:extLst>
              <a:ext uri="{FF2B5EF4-FFF2-40B4-BE49-F238E27FC236}">
                <a16:creationId xmlns:a16="http://schemas.microsoft.com/office/drawing/2014/main" id="{DE423EC7-CE10-8F4F-A7E2-9456F5353AEA}"/>
              </a:ext>
            </a:extLst>
          </p:cNvPr>
          <p:cNvSpPr txBox="1"/>
          <p:nvPr/>
        </p:nvSpPr>
        <p:spPr>
          <a:xfrm>
            <a:off x="3002070" y="20739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Listener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27;p43">
            <a:extLst>
              <a:ext uri="{FF2B5EF4-FFF2-40B4-BE49-F238E27FC236}">
                <a16:creationId xmlns:a16="http://schemas.microsoft.com/office/drawing/2014/main" id="{0F016D52-2AA2-AF4C-BB42-8FAE191F7C47}"/>
              </a:ext>
            </a:extLst>
          </p:cNvPr>
          <p:cNvSpPr/>
          <p:nvPr/>
        </p:nvSpPr>
        <p:spPr>
          <a:xfrm>
            <a:off x="3098900" y="2251452"/>
            <a:ext cx="929062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Accept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28;p43">
            <a:extLst>
              <a:ext uri="{FF2B5EF4-FFF2-40B4-BE49-F238E27FC236}">
                <a16:creationId xmlns:a16="http://schemas.microsoft.com/office/drawing/2014/main" id="{FDB22B51-0D59-104D-91C2-76AD8FA109E9}"/>
              </a:ext>
            </a:extLst>
          </p:cNvPr>
          <p:cNvSpPr/>
          <p:nvPr/>
        </p:nvSpPr>
        <p:spPr>
          <a:xfrm>
            <a:off x="3098900" y="2554904"/>
            <a:ext cx="929063" cy="1207846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29;p43">
            <a:extLst>
              <a:ext uri="{FF2B5EF4-FFF2-40B4-BE49-F238E27FC236}">
                <a16:creationId xmlns:a16="http://schemas.microsoft.com/office/drawing/2014/main" id="{25F6FA09-3279-B840-9618-2A54460EAAA7}"/>
              </a:ext>
            </a:extLst>
          </p:cNvPr>
          <p:cNvSpPr txBox="1"/>
          <p:nvPr/>
        </p:nvSpPr>
        <p:spPr>
          <a:xfrm>
            <a:off x="3114098" y="2592240"/>
            <a:ext cx="7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trSocket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30;p43">
            <a:extLst>
              <a:ext uri="{FF2B5EF4-FFF2-40B4-BE49-F238E27FC236}">
                <a16:creationId xmlns:a16="http://schemas.microsoft.com/office/drawing/2014/main" id="{448D8A47-2B8D-0849-8FFA-DAEAA39EB735}"/>
              </a:ext>
            </a:extLst>
          </p:cNvPr>
          <p:cNvSpPr/>
          <p:nvPr/>
        </p:nvSpPr>
        <p:spPr>
          <a:xfrm>
            <a:off x="3229686" y="3080247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31;p43">
            <a:extLst>
              <a:ext uri="{FF2B5EF4-FFF2-40B4-BE49-F238E27FC236}">
                <a16:creationId xmlns:a16="http://schemas.microsoft.com/office/drawing/2014/main" id="{AF36011F-73A8-8B47-859D-289A364DDDBB}"/>
              </a:ext>
            </a:extLst>
          </p:cNvPr>
          <p:cNvSpPr/>
          <p:nvPr/>
        </p:nvSpPr>
        <p:spPr>
          <a:xfrm>
            <a:off x="3222026" y="336468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32;p43">
            <a:extLst>
              <a:ext uri="{FF2B5EF4-FFF2-40B4-BE49-F238E27FC236}">
                <a16:creationId xmlns:a16="http://schemas.microsoft.com/office/drawing/2014/main" id="{CA7EA446-3537-194A-AE91-2875DFAB3B05}"/>
              </a:ext>
            </a:extLst>
          </p:cNvPr>
          <p:cNvSpPr/>
          <p:nvPr/>
        </p:nvSpPr>
        <p:spPr>
          <a:xfrm>
            <a:off x="2863794" y="1767690"/>
            <a:ext cx="1139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633;p43">
            <a:extLst>
              <a:ext uri="{FF2B5EF4-FFF2-40B4-BE49-F238E27FC236}">
                <a16:creationId xmlns:a16="http://schemas.microsoft.com/office/drawing/2014/main" id="{D0ABD2A9-DF5A-D346-9FBA-93D4F197B97A}"/>
              </a:ext>
            </a:extLst>
          </p:cNvPr>
          <p:cNvCxnSpPr>
            <a:stCxn id="26" idx="3"/>
            <a:endCxn id="19" idx="1"/>
          </p:cNvCxnSpPr>
          <p:nvPr/>
        </p:nvCxnSpPr>
        <p:spPr>
          <a:xfrm rot="10800000" flipH="1">
            <a:off x="1935079" y="2349708"/>
            <a:ext cx="1163700" cy="3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634;p43">
            <a:extLst>
              <a:ext uri="{FF2B5EF4-FFF2-40B4-BE49-F238E27FC236}">
                <a16:creationId xmlns:a16="http://schemas.microsoft.com/office/drawing/2014/main" id="{E4E1A26A-ECB3-8D49-AF36-0206F633C69A}"/>
              </a:ext>
            </a:extLst>
          </p:cNvPr>
          <p:cNvSpPr/>
          <p:nvPr/>
        </p:nvSpPr>
        <p:spPr>
          <a:xfrm>
            <a:off x="927070" y="2254633"/>
            <a:ext cx="1008009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Dial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35;p43">
            <a:extLst>
              <a:ext uri="{FF2B5EF4-FFF2-40B4-BE49-F238E27FC236}">
                <a16:creationId xmlns:a16="http://schemas.microsoft.com/office/drawing/2014/main" id="{A7CB97D5-CB7E-4C45-9500-748E579F014F}"/>
              </a:ext>
            </a:extLst>
          </p:cNvPr>
          <p:cNvSpPr/>
          <p:nvPr/>
        </p:nvSpPr>
        <p:spPr>
          <a:xfrm>
            <a:off x="638472" y="1787865"/>
            <a:ext cx="100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43;p43">
            <a:extLst>
              <a:ext uri="{FF2B5EF4-FFF2-40B4-BE49-F238E27FC236}">
                <a16:creationId xmlns:a16="http://schemas.microsoft.com/office/drawing/2014/main" id="{31FB4C6A-F535-7148-8378-9729C3009D6B}"/>
              </a:ext>
            </a:extLst>
          </p:cNvPr>
          <p:cNvSpPr/>
          <p:nvPr/>
        </p:nvSpPr>
        <p:spPr>
          <a:xfrm>
            <a:off x="927070" y="2546579"/>
            <a:ext cx="1008009" cy="123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44;p43">
            <a:extLst>
              <a:ext uri="{FF2B5EF4-FFF2-40B4-BE49-F238E27FC236}">
                <a16:creationId xmlns:a16="http://schemas.microsoft.com/office/drawing/2014/main" id="{0A0DCE94-FF00-C24B-A4F7-378BBF9F1B59}"/>
              </a:ext>
            </a:extLst>
          </p:cNvPr>
          <p:cNvSpPr/>
          <p:nvPr/>
        </p:nvSpPr>
        <p:spPr>
          <a:xfrm>
            <a:off x="1070775" y="306535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45;p43">
            <a:extLst>
              <a:ext uri="{FF2B5EF4-FFF2-40B4-BE49-F238E27FC236}">
                <a16:creationId xmlns:a16="http://schemas.microsoft.com/office/drawing/2014/main" id="{1EB50E19-3936-754E-AB3A-B385752C5E85}"/>
              </a:ext>
            </a:extLst>
          </p:cNvPr>
          <p:cNvSpPr/>
          <p:nvPr/>
        </p:nvSpPr>
        <p:spPr>
          <a:xfrm>
            <a:off x="1070775" y="3361979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46;p43">
            <a:extLst>
              <a:ext uri="{FF2B5EF4-FFF2-40B4-BE49-F238E27FC236}">
                <a16:creationId xmlns:a16="http://schemas.microsoft.com/office/drawing/2014/main" id="{2B8F8AB2-210B-3A47-843B-D8AFF3668E65}"/>
              </a:ext>
            </a:extLst>
          </p:cNvPr>
          <p:cNvSpPr txBox="1"/>
          <p:nvPr/>
        </p:nvSpPr>
        <p:spPr>
          <a:xfrm>
            <a:off x="924269" y="2578435"/>
            <a:ext cx="5084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http[1]</a:t>
            </a:r>
            <a:endParaRPr sz="135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649;p43">
            <a:extLst>
              <a:ext uri="{FF2B5EF4-FFF2-40B4-BE49-F238E27FC236}">
                <a16:creationId xmlns:a16="http://schemas.microsoft.com/office/drawing/2014/main" id="{0E34E9AE-9395-AF4C-B890-614BDEEB37EE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 rot="10800000">
            <a:off x="1702526" y="3460358"/>
            <a:ext cx="1519500" cy="27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50;p43">
            <a:extLst>
              <a:ext uri="{FF2B5EF4-FFF2-40B4-BE49-F238E27FC236}">
                <a16:creationId xmlns:a16="http://schemas.microsoft.com/office/drawing/2014/main" id="{F762B7DA-A31C-EF47-88F0-569E87B70FD5}"/>
              </a:ext>
            </a:extLst>
          </p:cNvPr>
          <p:cNvCxnSpPr>
            <a:stCxn id="29" idx="3"/>
            <a:endCxn id="22" idx="1"/>
          </p:cNvCxnSpPr>
          <p:nvPr/>
        </p:nvCxnSpPr>
        <p:spPr>
          <a:xfrm>
            <a:off x="1702652" y="3163729"/>
            <a:ext cx="1527000" cy="15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349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 dirty="0"/>
              <a:t>链路追踪、限流、熔断、认证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Go-Micro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实现限流器、日志处理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hlinkClick r:id="rId2"/>
              </a:rPr>
              <a:t>链路追踪</a:t>
            </a:r>
            <a:endParaRPr kumimoji="1" lang="en-US" altLang="zh-CN" dirty="0"/>
          </a:p>
          <a:p>
            <a:r>
              <a:rPr lang="zh-CN" altLang="en-US">
                <a:hlinkClick r:id="rId3"/>
              </a:rPr>
              <a:t>熔断、降级、容错与健康检查</a:t>
            </a:r>
            <a:endParaRPr kumimoji="1" lang="zh-CN" altLang="en-US" dirty="0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插件化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lang="en-US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0" name="Google Shape;700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56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为每个组件强定义了接口</a:t>
            </a:r>
          </a:p>
        </p:txBody>
      </p:sp>
      <p:sp>
        <p:nvSpPr>
          <p:cNvPr id="701" name="Google Shape;701;p4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pic>
        <p:nvPicPr>
          <p:cNvPr id="702" name="Google Shape;702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2333" y="3341357"/>
            <a:ext cx="1465997" cy="146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7756" y="2398144"/>
            <a:ext cx="3348488" cy="118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2333" y="1852832"/>
            <a:ext cx="1431969" cy="12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771735" y="1547562"/>
            <a:ext cx="1160253" cy="12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92504" y="966513"/>
            <a:ext cx="1856240" cy="11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8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469907" y="3676376"/>
            <a:ext cx="1420243" cy="130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8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720624" y="3684768"/>
            <a:ext cx="1780994" cy="12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8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771735" y="3169654"/>
            <a:ext cx="1711508" cy="1030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48"/>
          <p:cNvCxnSpPr>
            <a:endCxn id="704" idx="3"/>
          </p:cNvCxnSpPr>
          <p:nvPr/>
        </p:nvCxnSpPr>
        <p:spPr>
          <a:xfrm rot="10800000">
            <a:off x="1874302" y="2498695"/>
            <a:ext cx="1196700" cy="475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1" name="Google Shape;711;p48"/>
          <p:cNvCxnSpPr/>
          <p:nvPr/>
        </p:nvCxnSpPr>
        <p:spPr>
          <a:xfrm flipH="1">
            <a:off x="1908330" y="3388267"/>
            <a:ext cx="1023454" cy="76496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2" name="Google Shape;712;p48"/>
          <p:cNvCxnSpPr>
            <a:endCxn id="707" idx="3"/>
          </p:cNvCxnSpPr>
          <p:nvPr/>
        </p:nvCxnSpPr>
        <p:spPr>
          <a:xfrm flipH="1">
            <a:off x="3890150" y="3388295"/>
            <a:ext cx="525600" cy="9396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3" name="Google Shape;713;p48"/>
          <p:cNvCxnSpPr>
            <a:endCxn id="708" idx="0"/>
          </p:cNvCxnSpPr>
          <p:nvPr/>
        </p:nvCxnSpPr>
        <p:spPr>
          <a:xfrm>
            <a:off x="5246021" y="3426468"/>
            <a:ext cx="365100" cy="258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4" name="Google Shape;714;p48"/>
          <p:cNvCxnSpPr>
            <a:endCxn id="709" idx="1"/>
          </p:cNvCxnSpPr>
          <p:nvPr/>
        </p:nvCxnSpPr>
        <p:spPr>
          <a:xfrm>
            <a:off x="6113835" y="3342768"/>
            <a:ext cx="657900" cy="342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48"/>
          <p:cNvCxnSpPr>
            <a:endCxn id="705" idx="1"/>
          </p:cNvCxnSpPr>
          <p:nvPr/>
        </p:nvCxnSpPr>
        <p:spPr>
          <a:xfrm rot="10800000" flipH="1">
            <a:off x="5868435" y="2176032"/>
            <a:ext cx="903300" cy="907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6" name="Google Shape;716;p48"/>
          <p:cNvCxnSpPr>
            <a:endCxn id="706" idx="2"/>
          </p:cNvCxnSpPr>
          <p:nvPr/>
        </p:nvCxnSpPr>
        <p:spPr>
          <a:xfrm rot="10800000" flipH="1">
            <a:off x="4578424" y="2086269"/>
            <a:ext cx="142200" cy="481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3236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插件使用方式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中的服务类型：</a:t>
            </a:r>
            <a:r>
              <a:rPr lang="en-US" altLang="zh-CN" dirty="0" err="1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如何使用插件：示例使用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RabbitMQ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插件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Micro API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网关浅讲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30" y="1204595"/>
            <a:ext cx="4700270" cy="273431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5DF62F-1FED-2F4D-A26B-6412FCB8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01622" cy="3302700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网关</a:t>
            </a:r>
            <a:endParaRPr kumimoji="1" lang="en-US" altLang="zh-CN"/>
          </a:p>
          <a:p>
            <a:r>
              <a:rPr kumimoji="1" lang="zh-CN" altLang="en-US"/>
              <a:t>暴露内部</a:t>
            </a:r>
            <a:r>
              <a:rPr kumimoji="1" lang="en-US" altLang="zh-CN"/>
              <a:t>RPC</a:t>
            </a:r>
            <a:r>
              <a:rPr kumimoji="1" lang="zh-CN" altLang="en-US"/>
              <a:t>、</a:t>
            </a:r>
            <a:r>
              <a:rPr kumimoji="1" lang="en-US" altLang="zh-CN"/>
              <a:t>Web</a:t>
            </a:r>
            <a:r>
              <a:rPr kumimoji="1" lang="zh-CN" altLang="en-US"/>
              <a:t>、</a:t>
            </a:r>
            <a:r>
              <a:rPr kumimoji="1" lang="en-US" altLang="zh-CN"/>
              <a:t>API</a:t>
            </a:r>
            <a:r>
              <a:rPr kumimoji="1" lang="zh-CN" altLang="en-US"/>
              <a:t>服务</a:t>
            </a:r>
            <a:endParaRPr kumimoji="1" lang="en-US" altLang="zh-CN"/>
          </a:p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编写，本身也是</a:t>
            </a:r>
            <a:r>
              <a:rPr kumimoji="1" lang="en-US" altLang="zh-CN"/>
              <a:t>Go-Micro</a:t>
            </a:r>
            <a:r>
              <a:rPr kumimoji="1" lang="zh-CN" altLang="en-US"/>
              <a:t>应用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插件化的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强定义的接口</a:t>
            </a:r>
            <a:endParaRPr kumimoji="1" lang="en-US" altLang="zh-CN" dirty="0"/>
          </a:p>
          <a:p>
            <a:r>
              <a:rPr kumimoji="1" lang="zh-CN" altLang="en-US" dirty="0"/>
              <a:t>聚焦微服务的核心需求</a:t>
            </a:r>
            <a:endParaRPr kumimoji="1" lang="en-US" altLang="zh-CN" dirty="0"/>
          </a:p>
          <a:p>
            <a:r>
              <a:rPr kumimoji="1" lang="zh-CN" altLang="en-US" dirty="0"/>
              <a:t>健全的默认实现：</a:t>
            </a:r>
            <a:r>
              <a:rPr kumimoji="1" lang="en-US" altLang="zh-CN" dirty="0" err="1"/>
              <a:t>Etcd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{json/proto}-</a:t>
            </a:r>
            <a:r>
              <a:rPr kumimoji="1" lang="en-US" altLang="zh-CN" dirty="0" err="1"/>
              <a:t>rpc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扩展性：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（包装器）与中间件实现</a:t>
            </a:r>
          </a:p>
        </p:txBody>
      </p:sp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4D8C569F-8240-1442-9A0F-7B32F224028A}"/>
              </a:ext>
            </a:extLst>
          </p:cNvPr>
          <p:cNvSpPr/>
          <p:nvPr/>
        </p:nvSpPr>
        <p:spPr>
          <a:xfrm>
            <a:off x="7751985" y="644825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设计与思想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85EE-ECC0-4649-A84F-A0F26AEB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微服务提供服务能力的三种方式：</a:t>
            </a:r>
            <a:r>
              <a:rPr lang="en-US" altLang="zh-CN" dirty="0"/>
              <a:t>RPC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ea typeface="宋体" panose="02010600030101010101" pitchFamily="2" charset="-122"/>
              </a:rPr>
              <a:t>OpenAPI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HTTP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114300" indent="0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</a:rPr>
              <a:t>Go-Micro方案：</a:t>
            </a:r>
          </a:p>
          <a:p>
            <a:pPr marL="114300" indent="0">
              <a:buNone/>
            </a:pPr>
            <a:endParaRPr lang="zh-CN" altLang="en-US" dirty="0"/>
          </a:p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HTTP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1152525"/>
            <a:ext cx="6283325" cy="3738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服务的注册与发现</a:t>
            </a:r>
          </a:p>
          <a:p>
            <a:r>
              <a:rPr lang="zh-CN" altLang="en-US" dirty="0"/>
              <a:t>服务之间的通信</a:t>
            </a:r>
          </a:p>
          <a:p>
            <a:r>
              <a:rPr lang="zh-CN" altLang="en-US" dirty="0"/>
              <a:t>服务的可靠性</a:t>
            </a:r>
          </a:p>
          <a:p>
            <a:r>
              <a:rPr lang="zh-CN" altLang="en-US" i="1" dirty="0"/>
              <a:t>部署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893</Words>
  <Application>Microsoft Macintosh PowerPoint</Application>
  <PresentationFormat>On-screen Show (16:9)</PresentationFormat>
  <Paragraphs>252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PT Sans Narrow</vt:lpstr>
      <vt:lpstr>Times New Roman</vt:lpstr>
      <vt:lpstr>Calibri</vt:lpstr>
      <vt:lpstr>Arial Black</vt:lpstr>
      <vt:lpstr>Open Sans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示例架构</vt:lpstr>
      <vt:lpstr>面临的问题</vt:lpstr>
      <vt:lpstr>Go-Micro的方案</vt:lpstr>
      <vt:lpstr>Go-Micro</vt:lpstr>
      <vt:lpstr>SRV</vt:lpstr>
      <vt:lpstr>启动日志</vt:lpstr>
      <vt:lpstr>服务参数</vt:lpstr>
      <vt:lpstr>Web</vt:lpstr>
      <vt:lpstr>API</vt:lpstr>
      <vt:lpstr>同步通信的主要流程</vt:lpstr>
      <vt:lpstr>Client-&gt;Server</vt:lpstr>
      <vt:lpstr>异步通信</vt:lpstr>
      <vt:lpstr>Broker 异步消息组件</vt:lpstr>
      <vt:lpstr>链路追踪、限流、熔断、认证…</vt:lpstr>
      <vt:lpstr>Wrapper</vt:lpstr>
      <vt:lpstr>PowerPoint Presentation</vt:lpstr>
      <vt:lpstr>Wrapper</vt:lpstr>
      <vt:lpstr>如何使用插件</vt:lpstr>
      <vt:lpstr>插件化 </vt:lpstr>
      <vt:lpstr>Plugins</vt:lpstr>
      <vt:lpstr>插件使用方式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244</cp:revision>
  <dcterms:created xsi:type="dcterms:W3CDTF">2019-10-08T04:43:00Z</dcterms:created>
  <dcterms:modified xsi:type="dcterms:W3CDTF">2019-12-19T11:40:04Z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